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ontrail One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font" Target="fonts/font1.fntdata" /><Relationship Id="rId3" Type="http://schemas.openxmlformats.org/officeDocument/2006/relationships/slide" Target="slides/slide2.xml" /><Relationship Id="rId21" Type="http://schemas.openxmlformats.org/officeDocument/2006/relationships/theme" Target="theme/theme1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viewProps" Target="view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10" Type="http://schemas.openxmlformats.org/officeDocument/2006/relationships/slide" Target="slides/slide9.xml" /><Relationship Id="rId19" Type="http://schemas.openxmlformats.org/officeDocument/2006/relationships/presProps" Target="presProp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tableStyles" Target="tableStyles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4.svg" /><Relationship Id="rId4" Type="http://schemas.openxmlformats.org/officeDocument/2006/relationships/image" Target="../media/image3.png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8.png" /><Relationship Id="rId5" Type="http://schemas.openxmlformats.org/officeDocument/2006/relationships/image" Target="../media/image14.svg" /><Relationship Id="rId4" Type="http://schemas.openxmlformats.org/officeDocument/2006/relationships/image" Target="../media/image13.png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1.png" /><Relationship Id="rId5" Type="http://schemas.openxmlformats.org/officeDocument/2006/relationships/image" Target="../media/image20.svg" /><Relationship Id="rId4" Type="http://schemas.openxmlformats.org/officeDocument/2006/relationships/image" Target="../media/image19.pn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2.png" /><Relationship Id="rId5" Type="http://schemas.openxmlformats.org/officeDocument/2006/relationships/image" Target="../media/image20.svg" /><Relationship Id="rId4" Type="http://schemas.openxmlformats.org/officeDocument/2006/relationships/image" Target="../media/image19.png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0.svg" /><Relationship Id="rId4" Type="http://schemas.openxmlformats.org/officeDocument/2006/relationships/image" Target="../media/image19.pn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4.svg" /><Relationship Id="rId4" Type="http://schemas.openxmlformats.org/officeDocument/2006/relationships/image" Target="../media/image23.png" 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6.svg" /><Relationship Id="rId4" Type="http://schemas.openxmlformats.org/officeDocument/2006/relationships/image" Target="../media/image25.pn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28.svg" /><Relationship Id="rId4" Type="http://schemas.openxmlformats.org/officeDocument/2006/relationships/image" Target="../media/image27.png" 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6.svg" /><Relationship Id="rId4" Type="http://schemas.openxmlformats.org/officeDocument/2006/relationships/image" Target="../media/image5.pn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8.svg" /><Relationship Id="rId4" Type="http://schemas.openxmlformats.org/officeDocument/2006/relationships/image" Target="../media/image7.png" 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0.svg" /><Relationship Id="rId4" Type="http://schemas.openxmlformats.org/officeDocument/2006/relationships/image" Target="../media/image9.png" 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12.svg" /><Relationship Id="rId4" Type="http://schemas.openxmlformats.org/officeDocument/2006/relationships/image" Target="../media/image11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5.png" /><Relationship Id="rId5" Type="http://schemas.openxmlformats.org/officeDocument/2006/relationships/image" Target="../media/image14.svg" /><Relationship Id="rId4" Type="http://schemas.openxmlformats.org/officeDocument/2006/relationships/image" Target="../media/image13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6.png" /><Relationship Id="rId5" Type="http://schemas.openxmlformats.org/officeDocument/2006/relationships/image" Target="../media/image14.svg" /><Relationship Id="rId4" Type="http://schemas.openxmlformats.org/officeDocument/2006/relationships/image" Target="../media/image13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 /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7.png" /><Relationship Id="rId5" Type="http://schemas.openxmlformats.org/officeDocument/2006/relationships/image" Target="../media/image14.svg" /><Relationship Id="rId4" Type="http://schemas.openxmlformats.org/officeDocument/2006/relationships/image" Target="../media/image13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72711" y="645146"/>
            <a:ext cx="14342578" cy="8996708"/>
          </a:xfrm>
          <a:custGeom>
            <a:avLst/>
            <a:gdLst/>
            <a:ahLst/>
            <a:cxnLst/>
            <a:rect l="l" t="t" r="r" b="b"/>
            <a:pathLst>
              <a:path w="14342578" h="8996708">
                <a:moveTo>
                  <a:pt x="0" y="0"/>
                </a:moveTo>
                <a:lnTo>
                  <a:pt x="14342578" y="0"/>
                </a:lnTo>
                <a:lnTo>
                  <a:pt x="14342578" y="8996708"/>
                </a:lnTo>
                <a:lnTo>
                  <a:pt x="0" y="89967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839149" y="5918089"/>
            <a:ext cx="2609702" cy="973875"/>
            <a:chOff x="0" y="0"/>
            <a:chExt cx="108903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9034" cy="406400"/>
            </a:xfrm>
            <a:custGeom>
              <a:avLst/>
              <a:gdLst/>
              <a:ahLst/>
              <a:cxnLst/>
              <a:rect l="l" t="t" r="r" b="b"/>
              <a:pathLst>
                <a:path w="1089034" h="406400">
                  <a:moveTo>
                    <a:pt x="885834" y="0"/>
                  </a:moveTo>
                  <a:cubicBezTo>
                    <a:pt x="998059" y="0"/>
                    <a:pt x="1089034" y="90976"/>
                    <a:pt x="1089034" y="203200"/>
                  </a:cubicBezTo>
                  <a:cubicBezTo>
                    <a:pt x="1089034" y="315424"/>
                    <a:pt x="998059" y="406400"/>
                    <a:pt x="8858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8903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START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13490" y="3453361"/>
            <a:ext cx="5061019" cy="24648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6"/>
              </a:lnSpc>
            </a:pPr>
            <a:r>
              <a:rPr lang="en-US" sz="9669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NOOBS POKER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66299" y="1456666"/>
            <a:ext cx="10355402" cy="8830334"/>
          </a:xfrm>
          <a:custGeom>
            <a:avLst/>
            <a:gdLst/>
            <a:ahLst/>
            <a:cxnLst/>
            <a:rect l="l" t="t" r="r" b="b"/>
            <a:pathLst>
              <a:path w="10355402" h="8830334">
                <a:moveTo>
                  <a:pt x="0" y="0"/>
                </a:moveTo>
                <a:lnTo>
                  <a:pt x="10355402" y="0"/>
                </a:lnTo>
                <a:lnTo>
                  <a:pt x="10355402" y="8830334"/>
                </a:lnTo>
                <a:lnTo>
                  <a:pt x="0" y="8830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20146" y="1709153"/>
            <a:ext cx="9619344" cy="5639340"/>
          </a:xfrm>
          <a:custGeom>
            <a:avLst/>
            <a:gdLst/>
            <a:ahLst/>
            <a:cxnLst/>
            <a:rect l="l" t="t" r="r" b="b"/>
            <a:pathLst>
              <a:path w="9619344" h="5639340">
                <a:moveTo>
                  <a:pt x="0" y="0"/>
                </a:moveTo>
                <a:lnTo>
                  <a:pt x="9619344" y="0"/>
                </a:lnTo>
                <a:lnTo>
                  <a:pt x="9619344" y="5639340"/>
                </a:lnTo>
                <a:lnTo>
                  <a:pt x="0" y="5639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77628" y="1199501"/>
            <a:ext cx="11732744" cy="7887998"/>
            <a:chOff x="0" y="0"/>
            <a:chExt cx="1968725" cy="13235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8725" cy="1323587"/>
            </a:xfrm>
            <a:custGeom>
              <a:avLst/>
              <a:gdLst/>
              <a:ahLst/>
              <a:cxnLst/>
              <a:rect l="l" t="t" r="r" b="b"/>
              <a:pathLst>
                <a:path w="1968725" h="1323587">
                  <a:moveTo>
                    <a:pt x="52433" y="0"/>
                  </a:moveTo>
                  <a:lnTo>
                    <a:pt x="1916293" y="0"/>
                  </a:lnTo>
                  <a:cubicBezTo>
                    <a:pt x="1945250" y="0"/>
                    <a:pt x="1968725" y="23475"/>
                    <a:pt x="1968725" y="52433"/>
                  </a:cubicBezTo>
                  <a:lnTo>
                    <a:pt x="1968725" y="1271154"/>
                  </a:lnTo>
                  <a:cubicBezTo>
                    <a:pt x="1968725" y="1300112"/>
                    <a:pt x="1945250" y="1323587"/>
                    <a:pt x="1916293" y="1323587"/>
                  </a:cubicBezTo>
                  <a:lnTo>
                    <a:pt x="52433" y="1323587"/>
                  </a:lnTo>
                  <a:cubicBezTo>
                    <a:pt x="23475" y="1323587"/>
                    <a:pt x="0" y="1300112"/>
                    <a:pt x="0" y="1271154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68725" cy="138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67851" y="1341892"/>
            <a:ext cx="3544195" cy="1164406"/>
            <a:chOff x="0" y="0"/>
            <a:chExt cx="2410208" cy="7918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0208" cy="791847"/>
            </a:xfrm>
            <a:custGeom>
              <a:avLst/>
              <a:gdLst/>
              <a:ahLst/>
              <a:cxnLst/>
              <a:rect l="l" t="t" r="r" b="b"/>
              <a:pathLst>
                <a:path w="2410208" h="791847">
                  <a:moveTo>
                    <a:pt x="2207008" y="0"/>
                  </a:moveTo>
                  <a:cubicBezTo>
                    <a:pt x="2319232" y="0"/>
                    <a:pt x="2410208" y="177261"/>
                    <a:pt x="2410208" y="395924"/>
                  </a:cubicBezTo>
                  <a:cubicBezTo>
                    <a:pt x="2410208" y="614586"/>
                    <a:pt x="2319232" y="791847"/>
                    <a:pt x="2207008" y="791847"/>
                  </a:cubicBezTo>
                  <a:lnTo>
                    <a:pt x="203200" y="791847"/>
                  </a:lnTo>
                  <a:cubicBezTo>
                    <a:pt x="90976" y="791847"/>
                    <a:pt x="0" y="614586"/>
                    <a:pt x="0" y="395924"/>
                  </a:cubicBezTo>
                  <a:cubicBezTo>
                    <a:pt x="0" y="17726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410208" cy="839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IMPLEMENTATION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486400" y="7555472"/>
            <a:ext cx="7315200" cy="3843805"/>
          </a:xfrm>
          <a:custGeom>
            <a:avLst/>
            <a:gdLst/>
            <a:ahLst/>
            <a:cxnLst/>
            <a:rect l="l" t="t" r="r" b="b"/>
            <a:pathLst>
              <a:path w="7315200" h="3843805">
                <a:moveTo>
                  <a:pt x="0" y="0"/>
                </a:moveTo>
                <a:lnTo>
                  <a:pt x="7315200" y="0"/>
                </a:lnTo>
                <a:lnTo>
                  <a:pt x="7315200" y="3843806"/>
                </a:lnTo>
                <a:lnTo>
                  <a:pt x="0" y="384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346707" y="2666718"/>
            <a:ext cx="5594585" cy="5310553"/>
          </a:xfrm>
          <a:custGeom>
            <a:avLst/>
            <a:gdLst/>
            <a:ahLst/>
            <a:cxnLst/>
            <a:rect l="l" t="t" r="r" b="b"/>
            <a:pathLst>
              <a:path w="5594585" h="5310553">
                <a:moveTo>
                  <a:pt x="0" y="0"/>
                </a:moveTo>
                <a:lnTo>
                  <a:pt x="5594586" y="0"/>
                </a:lnTo>
                <a:lnTo>
                  <a:pt x="5594586" y="5310552"/>
                </a:lnTo>
                <a:lnTo>
                  <a:pt x="0" y="53105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77628" y="1199501"/>
            <a:ext cx="11732744" cy="7887998"/>
            <a:chOff x="0" y="0"/>
            <a:chExt cx="1968725" cy="13235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8725" cy="1323587"/>
            </a:xfrm>
            <a:custGeom>
              <a:avLst/>
              <a:gdLst/>
              <a:ahLst/>
              <a:cxnLst/>
              <a:rect l="l" t="t" r="r" b="b"/>
              <a:pathLst>
                <a:path w="1968725" h="1323587">
                  <a:moveTo>
                    <a:pt x="52433" y="0"/>
                  </a:moveTo>
                  <a:lnTo>
                    <a:pt x="1916293" y="0"/>
                  </a:lnTo>
                  <a:cubicBezTo>
                    <a:pt x="1945250" y="0"/>
                    <a:pt x="1968725" y="23475"/>
                    <a:pt x="1968725" y="52433"/>
                  </a:cubicBezTo>
                  <a:lnTo>
                    <a:pt x="1968725" y="1271154"/>
                  </a:lnTo>
                  <a:cubicBezTo>
                    <a:pt x="1968725" y="1300112"/>
                    <a:pt x="1945250" y="1323587"/>
                    <a:pt x="1916293" y="1323587"/>
                  </a:cubicBezTo>
                  <a:lnTo>
                    <a:pt x="52433" y="1323587"/>
                  </a:lnTo>
                  <a:cubicBezTo>
                    <a:pt x="23475" y="1323587"/>
                    <a:pt x="0" y="1300112"/>
                    <a:pt x="0" y="1271154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68725" cy="138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367851" y="1341892"/>
            <a:ext cx="3544195" cy="1164406"/>
            <a:chOff x="0" y="0"/>
            <a:chExt cx="2410208" cy="7918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410208" cy="791847"/>
            </a:xfrm>
            <a:custGeom>
              <a:avLst/>
              <a:gdLst/>
              <a:ahLst/>
              <a:cxnLst/>
              <a:rect l="l" t="t" r="r" b="b"/>
              <a:pathLst>
                <a:path w="2410208" h="791847">
                  <a:moveTo>
                    <a:pt x="2207008" y="0"/>
                  </a:moveTo>
                  <a:cubicBezTo>
                    <a:pt x="2319232" y="0"/>
                    <a:pt x="2410208" y="177261"/>
                    <a:pt x="2410208" y="395924"/>
                  </a:cubicBezTo>
                  <a:cubicBezTo>
                    <a:pt x="2410208" y="614586"/>
                    <a:pt x="2319232" y="791847"/>
                    <a:pt x="2207008" y="791847"/>
                  </a:cubicBezTo>
                  <a:lnTo>
                    <a:pt x="203200" y="791847"/>
                  </a:lnTo>
                  <a:cubicBezTo>
                    <a:pt x="90976" y="791847"/>
                    <a:pt x="0" y="614586"/>
                    <a:pt x="0" y="395924"/>
                  </a:cubicBezTo>
                  <a:cubicBezTo>
                    <a:pt x="0" y="17726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410208" cy="8394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r>
                <a:rPr lang="en-US" sz="23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IMPLEMENTATION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5486400" y="7555472"/>
            <a:ext cx="7315200" cy="3843805"/>
          </a:xfrm>
          <a:custGeom>
            <a:avLst/>
            <a:gdLst/>
            <a:ahLst/>
            <a:cxnLst/>
            <a:rect l="l" t="t" r="r" b="b"/>
            <a:pathLst>
              <a:path w="7315200" h="3843805">
                <a:moveTo>
                  <a:pt x="0" y="0"/>
                </a:moveTo>
                <a:lnTo>
                  <a:pt x="7315200" y="0"/>
                </a:lnTo>
                <a:lnTo>
                  <a:pt x="7315200" y="3843806"/>
                </a:lnTo>
                <a:lnTo>
                  <a:pt x="0" y="384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613105" y="2907763"/>
            <a:ext cx="3053687" cy="5544853"/>
          </a:xfrm>
          <a:custGeom>
            <a:avLst/>
            <a:gdLst/>
            <a:ahLst/>
            <a:cxnLst/>
            <a:rect l="l" t="t" r="r" b="b"/>
            <a:pathLst>
              <a:path w="3053687" h="5544853">
                <a:moveTo>
                  <a:pt x="0" y="0"/>
                </a:moveTo>
                <a:lnTo>
                  <a:pt x="3053687" y="0"/>
                </a:lnTo>
                <a:lnTo>
                  <a:pt x="3053687" y="5544853"/>
                </a:lnTo>
                <a:lnTo>
                  <a:pt x="0" y="55448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77628" y="1199501"/>
            <a:ext cx="11732744" cy="7887998"/>
            <a:chOff x="0" y="0"/>
            <a:chExt cx="1968725" cy="13235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8725" cy="1323587"/>
            </a:xfrm>
            <a:custGeom>
              <a:avLst/>
              <a:gdLst/>
              <a:ahLst/>
              <a:cxnLst/>
              <a:rect l="l" t="t" r="r" b="b"/>
              <a:pathLst>
                <a:path w="1968725" h="1323587">
                  <a:moveTo>
                    <a:pt x="52433" y="0"/>
                  </a:moveTo>
                  <a:lnTo>
                    <a:pt x="1916293" y="0"/>
                  </a:lnTo>
                  <a:cubicBezTo>
                    <a:pt x="1945250" y="0"/>
                    <a:pt x="1968725" y="23475"/>
                    <a:pt x="1968725" y="52433"/>
                  </a:cubicBezTo>
                  <a:lnTo>
                    <a:pt x="1968725" y="1271154"/>
                  </a:lnTo>
                  <a:cubicBezTo>
                    <a:pt x="1968725" y="1300112"/>
                    <a:pt x="1945250" y="1323587"/>
                    <a:pt x="1916293" y="1323587"/>
                  </a:cubicBezTo>
                  <a:lnTo>
                    <a:pt x="52433" y="1323587"/>
                  </a:lnTo>
                  <a:cubicBezTo>
                    <a:pt x="23475" y="1323587"/>
                    <a:pt x="0" y="1300112"/>
                    <a:pt x="0" y="1271154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68725" cy="138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93969" y="1725184"/>
            <a:ext cx="3291959" cy="1897539"/>
            <a:chOff x="0" y="0"/>
            <a:chExt cx="1373742" cy="79184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3742" cy="791847"/>
            </a:xfrm>
            <a:custGeom>
              <a:avLst/>
              <a:gdLst/>
              <a:ahLst/>
              <a:cxnLst/>
              <a:rect l="l" t="t" r="r" b="b"/>
              <a:pathLst>
                <a:path w="1373742" h="791847">
                  <a:moveTo>
                    <a:pt x="1170542" y="0"/>
                  </a:moveTo>
                  <a:cubicBezTo>
                    <a:pt x="1282766" y="0"/>
                    <a:pt x="1373742" y="177261"/>
                    <a:pt x="1373742" y="395924"/>
                  </a:cubicBezTo>
                  <a:cubicBezTo>
                    <a:pt x="1373742" y="614586"/>
                    <a:pt x="1282766" y="791847"/>
                    <a:pt x="1170542" y="791847"/>
                  </a:cubicBezTo>
                  <a:lnTo>
                    <a:pt x="203200" y="791847"/>
                  </a:lnTo>
                  <a:cubicBezTo>
                    <a:pt x="90976" y="791847"/>
                    <a:pt x="0" y="614586"/>
                    <a:pt x="0" y="395924"/>
                  </a:cubicBezTo>
                  <a:cubicBezTo>
                    <a:pt x="0" y="17726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73742" cy="848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CHALLENGES AND FUTURE WORK</a:t>
              </a:r>
            </a:p>
            <a:p>
              <a:pPr algn="ctr">
                <a:lnSpc>
                  <a:spcPts val="4479"/>
                </a:lnSpc>
              </a:pPr>
              <a:endParaRPr lang="en-US" sz="3199">
                <a:solidFill>
                  <a:srgbClr val="000000"/>
                </a:solidFill>
                <a:latin typeface="Contrail One"/>
                <a:ea typeface="Contrail One"/>
                <a:cs typeface="Contrail One"/>
                <a:sym typeface="Contrail One"/>
              </a:endParaRPr>
            </a:p>
          </p:txBody>
        </p:sp>
      </p:grpSp>
      <p:sp>
        <p:nvSpPr>
          <p:cNvPr id="10" name="Freeform 10"/>
          <p:cNvSpPr/>
          <p:nvPr/>
        </p:nvSpPr>
        <p:spPr>
          <a:xfrm>
            <a:off x="5486400" y="7555472"/>
            <a:ext cx="7315200" cy="3843805"/>
          </a:xfrm>
          <a:custGeom>
            <a:avLst/>
            <a:gdLst/>
            <a:ahLst/>
            <a:cxnLst/>
            <a:rect l="l" t="t" r="r" b="b"/>
            <a:pathLst>
              <a:path w="7315200" h="3843805">
                <a:moveTo>
                  <a:pt x="0" y="0"/>
                </a:moveTo>
                <a:lnTo>
                  <a:pt x="7315200" y="0"/>
                </a:lnTo>
                <a:lnTo>
                  <a:pt x="7315200" y="3843806"/>
                </a:lnTo>
                <a:lnTo>
                  <a:pt x="0" y="38438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2314" y="4292882"/>
            <a:ext cx="7735268" cy="344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20"/>
              </a:lnSpc>
            </a:pPr>
            <a:r>
              <a:rPr lang="en-US" sz="2776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Challenges:</a:t>
            </a:r>
          </a:p>
          <a:p>
            <a:pPr marL="599359" lvl="1" indent="-299679" algn="l">
              <a:lnSpc>
                <a:spcPts val="2720"/>
              </a:lnSpc>
              <a:buFont typeface="Arial"/>
              <a:buChar char="•"/>
            </a:pPr>
            <a:r>
              <a:rPr lang="en-US" sz="2776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High computation time for deep Expectiminimax trees.</a:t>
            </a:r>
          </a:p>
          <a:p>
            <a:pPr marL="599359" lvl="1" indent="-299679" algn="l">
              <a:lnSpc>
                <a:spcPts val="2720"/>
              </a:lnSpc>
              <a:buFont typeface="Arial"/>
              <a:buChar char="•"/>
            </a:pPr>
            <a:r>
              <a:rPr lang="en-US" sz="2776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Difficulty modeling complex human strategies.</a:t>
            </a:r>
          </a:p>
          <a:p>
            <a:pPr marL="599359" lvl="1" indent="-299679" algn="l">
              <a:lnSpc>
                <a:spcPts val="2720"/>
              </a:lnSpc>
              <a:buFont typeface="Arial"/>
              <a:buChar char="•"/>
            </a:pPr>
            <a:endParaRPr lang="en-US" sz="2776">
              <a:solidFill>
                <a:srgbClr val="FFFFFF"/>
              </a:solidFill>
              <a:latin typeface="Contrail One"/>
              <a:ea typeface="Contrail One"/>
              <a:cs typeface="Contrail One"/>
              <a:sym typeface="Contrail One"/>
            </a:endParaRPr>
          </a:p>
          <a:p>
            <a:pPr algn="l">
              <a:lnSpc>
                <a:spcPts val="2720"/>
              </a:lnSpc>
            </a:pPr>
            <a:r>
              <a:rPr lang="en-US" sz="2776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Future Improvements:</a:t>
            </a:r>
          </a:p>
          <a:p>
            <a:pPr marL="599359" lvl="1" indent="-299679" algn="l">
              <a:lnSpc>
                <a:spcPts val="2720"/>
              </a:lnSpc>
              <a:buFont typeface="Arial"/>
              <a:buChar char="•"/>
            </a:pPr>
            <a:r>
              <a:rPr lang="en-US" sz="2776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Use of heuristic evaluations to reduce tree depth.</a:t>
            </a:r>
          </a:p>
          <a:p>
            <a:pPr marL="599359" lvl="1" indent="-299679" algn="l">
              <a:lnSpc>
                <a:spcPts val="2720"/>
              </a:lnSpc>
              <a:buFont typeface="Arial"/>
              <a:buChar char="•"/>
            </a:pPr>
            <a:r>
              <a:rPr lang="en-US" sz="2776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Integration with Reinforcement Learning for adaptive strategies.</a:t>
            </a:r>
          </a:p>
          <a:p>
            <a:pPr algn="l">
              <a:lnSpc>
                <a:spcPts val="2720"/>
              </a:lnSpc>
            </a:pPr>
            <a:endParaRPr lang="en-US" sz="2776">
              <a:solidFill>
                <a:srgbClr val="FFFFFF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77628" y="1199501"/>
            <a:ext cx="11732744" cy="7887998"/>
            <a:chOff x="0" y="0"/>
            <a:chExt cx="1968725" cy="13235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8725" cy="1323587"/>
            </a:xfrm>
            <a:custGeom>
              <a:avLst/>
              <a:gdLst/>
              <a:ahLst/>
              <a:cxnLst/>
              <a:rect l="l" t="t" r="r" b="b"/>
              <a:pathLst>
                <a:path w="1968725" h="1323587">
                  <a:moveTo>
                    <a:pt x="52433" y="0"/>
                  </a:moveTo>
                  <a:lnTo>
                    <a:pt x="1916293" y="0"/>
                  </a:lnTo>
                  <a:cubicBezTo>
                    <a:pt x="1945250" y="0"/>
                    <a:pt x="1968725" y="23475"/>
                    <a:pt x="1968725" y="52433"/>
                  </a:cubicBezTo>
                  <a:lnTo>
                    <a:pt x="1968725" y="1271154"/>
                  </a:lnTo>
                  <a:cubicBezTo>
                    <a:pt x="1968725" y="1300112"/>
                    <a:pt x="1945250" y="1323587"/>
                    <a:pt x="1916293" y="1323587"/>
                  </a:cubicBezTo>
                  <a:lnTo>
                    <a:pt x="52433" y="1323587"/>
                  </a:lnTo>
                  <a:cubicBezTo>
                    <a:pt x="23475" y="1323587"/>
                    <a:pt x="0" y="1300112"/>
                    <a:pt x="0" y="1271154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68725" cy="138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98021" y="3518989"/>
            <a:ext cx="3291959" cy="973875"/>
            <a:chOff x="0" y="0"/>
            <a:chExt cx="1373742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3742" cy="406400"/>
            </a:xfrm>
            <a:custGeom>
              <a:avLst/>
              <a:gdLst/>
              <a:ahLst/>
              <a:cxnLst/>
              <a:rect l="l" t="t" r="r" b="b"/>
              <a:pathLst>
                <a:path w="1373742" h="406400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83DD99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FFFFFF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CONCLUSION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242538" y="8229600"/>
            <a:ext cx="5802923" cy="4114800"/>
          </a:xfrm>
          <a:custGeom>
            <a:avLst/>
            <a:gdLst/>
            <a:ahLst/>
            <a:cxnLst/>
            <a:rect l="l" t="t" r="r" b="b"/>
            <a:pathLst>
              <a:path w="5802923" h="4114800">
                <a:moveTo>
                  <a:pt x="0" y="0"/>
                </a:moveTo>
                <a:lnTo>
                  <a:pt x="5802924" y="0"/>
                </a:lnTo>
                <a:lnTo>
                  <a:pt x="58029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76366" y="5090129"/>
            <a:ext cx="7735268" cy="28426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876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 Poker Game Simulator serves as an engaging and versatile platform for exploring strategic decision-making, probability, and artificial intelligence in gaming. By simulating various aspects of Poker, the simulator replicates the challenges of the game, such as managing incomplete information, anticipating opponents' actions, and handling randomness.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368014" y="1755685"/>
            <a:ext cx="7551971" cy="6775631"/>
            <a:chOff x="0" y="0"/>
            <a:chExt cx="1267202" cy="113693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7202" cy="1136934"/>
            </a:xfrm>
            <a:custGeom>
              <a:avLst/>
              <a:gdLst/>
              <a:ahLst/>
              <a:cxnLst/>
              <a:rect l="l" t="t" r="r" b="b"/>
              <a:pathLst>
                <a:path w="1267202" h="1136934">
                  <a:moveTo>
                    <a:pt x="81459" y="0"/>
                  </a:moveTo>
                  <a:lnTo>
                    <a:pt x="1185743" y="0"/>
                  </a:lnTo>
                  <a:cubicBezTo>
                    <a:pt x="1230731" y="0"/>
                    <a:pt x="1267202" y="36471"/>
                    <a:pt x="1267202" y="81459"/>
                  </a:cubicBezTo>
                  <a:lnTo>
                    <a:pt x="1267202" y="1055475"/>
                  </a:lnTo>
                  <a:cubicBezTo>
                    <a:pt x="1267202" y="1100463"/>
                    <a:pt x="1230731" y="1136934"/>
                    <a:pt x="1185743" y="1136934"/>
                  </a:cubicBezTo>
                  <a:lnTo>
                    <a:pt x="81459" y="1136934"/>
                  </a:lnTo>
                  <a:cubicBezTo>
                    <a:pt x="36471" y="1136934"/>
                    <a:pt x="0" y="1100463"/>
                    <a:pt x="0" y="1055475"/>
                  </a:cubicBezTo>
                  <a:lnTo>
                    <a:pt x="0" y="81459"/>
                  </a:lnTo>
                  <a:cubicBezTo>
                    <a:pt x="0" y="36471"/>
                    <a:pt x="36471" y="0"/>
                    <a:pt x="81459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267202" cy="11940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98021" y="3384837"/>
            <a:ext cx="3291959" cy="973875"/>
            <a:chOff x="0" y="0"/>
            <a:chExt cx="1373742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3742" cy="406400"/>
            </a:xfrm>
            <a:custGeom>
              <a:avLst/>
              <a:gdLst/>
              <a:ahLst/>
              <a:cxnLst/>
              <a:rect l="l" t="t" r="r" b="b"/>
              <a:pathLst>
                <a:path w="1373742" h="406400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WINNER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6590285" y="7237000"/>
            <a:ext cx="4984890" cy="4114800"/>
          </a:xfrm>
          <a:custGeom>
            <a:avLst/>
            <a:gdLst/>
            <a:ahLst/>
            <a:cxnLst/>
            <a:rect l="l" t="t" r="r" b="b"/>
            <a:pathLst>
              <a:path w="4984890" h="4114800">
                <a:moveTo>
                  <a:pt x="0" y="0"/>
                </a:moveTo>
                <a:lnTo>
                  <a:pt x="4984890" y="0"/>
                </a:lnTo>
                <a:lnTo>
                  <a:pt x="49848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6590285" y="5014893"/>
            <a:ext cx="5107431" cy="9086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12"/>
              </a:lnSpc>
            </a:pPr>
            <a:r>
              <a:rPr lang="en-US" sz="6951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ANY QUESTION?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72129" y="6493950"/>
            <a:ext cx="4143742" cy="408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3061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SCORE: 9/10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786670" y="1907457"/>
            <a:ext cx="11356275" cy="9374088"/>
          </a:xfrm>
          <a:custGeom>
            <a:avLst/>
            <a:gdLst/>
            <a:ahLst/>
            <a:cxnLst/>
            <a:rect l="l" t="t" r="r" b="b"/>
            <a:pathLst>
              <a:path w="11356275" h="9374088">
                <a:moveTo>
                  <a:pt x="0" y="0"/>
                </a:moveTo>
                <a:lnTo>
                  <a:pt x="11356275" y="0"/>
                </a:lnTo>
                <a:lnTo>
                  <a:pt x="11356275" y="9374088"/>
                </a:lnTo>
                <a:lnTo>
                  <a:pt x="0" y="93740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806372" y="6213041"/>
            <a:ext cx="2675256" cy="973875"/>
            <a:chOff x="0" y="0"/>
            <a:chExt cx="1116390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16390" cy="406400"/>
            </a:xfrm>
            <a:custGeom>
              <a:avLst/>
              <a:gdLst/>
              <a:ahLst/>
              <a:cxnLst/>
              <a:rect l="l" t="t" r="r" b="b"/>
              <a:pathLst>
                <a:path w="1116390" h="406400">
                  <a:moveTo>
                    <a:pt x="913190" y="0"/>
                  </a:moveTo>
                  <a:cubicBezTo>
                    <a:pt x="1025415" y="0"/>
                    <a:pt x="1116390" y="90976"/>
                    <a:pt x="1116390" y="203200"/>
                  </a:cubicBezTo>
                  <a:cubicBezTo>
                    <a:pt x="1116390" y="315424"/>
                    <a:pt x="1025415" y="406400"/>
                    <a:pt x="91319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1639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END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526817" y="3399549"/>
            <a:ext cx="9234367" cy="259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4"/>
              </a:lnSpc>
            </a:pPr>
            <a:r>
              <a:rPr lang="en-US" sz="10157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THANKS FOR PLAYING!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0984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1018970" y="0"/>
            <a:ext cx="8137375" cy="9814816"/>
          </a:xfrm>
          <a:custGeom>
            <a:avLst/>
            <a:gdLst/>
            <a:ahLst/>
            <a:cxnLst/>
            <a:rect l="l" t="t" r="r" b="b"/>
            <a:pathLst>
              <a:path w="8137375" h="9814816">
                <a:moveTo>
                  <a:pt x="0" y="0"/>
                </a:moveTo>
                <a:lnTo>
                  <a:pt x="8137375" y="0"/>
                </a:lnTo>
                <a:lnTo>
                  <a:pt x="8137375" y="9814816"/>
                </a:lnTo>
                <a:lnTo>
                  <a:pt x="0" y="9814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28700" y="4761651"/>
            <a:ext cx="3167099" cy="769216"/>
            <a:chOff x="0" y="0"/>
            <a:chExt cx="1685363" cy="40933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5363" cy="409336"/>
            </a:xfrm>
            <a:custGeom>
              <a:avLst/>
              <a:gdLst/>
              <a:ahLst/>
              <a:cxnLst/>
              <a:rect l="l" t="t" r="r" b="b"/>
              <a:pathLst>
                <a:path w="1685363" h="409336">
                  <a:moveTo>
                    <a:pt x="1482163" y="0"/>
                  </a:moveTo>
                  <a:cubicBezTo>
                    <a:pt x="1594388" y="0"/>
                    <a:pt x="1685363" y="91633"/>
                    <a:pt x="1685363" y="204668"/>
                  </a:cubicBezTo>
                  <a:cubicBezTo>
                    <a:pt x="1685363" y="317703"/>
                    <a:pt x="1594388" y="409336"/>
                    <a:pt x="1482163" y="409336"/>
                  </a:cubicBezTo>
                  <a:lnTo>
                    <a:pt x="203200" y="409336"/>
                  </a:lnTo>
                  <a:cubicBezTo>
                    <a:pt x="90976" y="409336"/>
                    <a:pt x="0" y="317703"/>
                    <a:pt x="0" y="204668"/>
                  </a:cubicBezTo>
                  <a:cubicBezTo>
                    <a:pt x="0" y="916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685363" cy="466486"/>
            </a:xfrm>
            <a:prstGeom prst="rect">
              <a:avLst/>
            </a:prstGeom>
          </p:spPr>
          <p:txBody>
            <a:bodyPr lIns="47885" tIns="47885" rIns="47885" bIns="47885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YEAMIN MAHMUD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03035" y="1229397"/>
            <a:ext cx="4770617" cy="119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2"/>
              </a:lnSpc>
            </a:pPr>
            <a:r>
              <a:rPr lang="en-US" sz="9114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PLAYER1</a:t>
            </a:r>
          </a:p>
        </p:txBody>
      </p:sp>
      <p:sp>
        <p:nvSpPr>
          <p:cNvPr id="9" name="Freeform 9"/>
          <p:cNvSpPr/>
          <p:nvPr/>
        </p:nvSpPr>
        <p:spPr>
          <a:xfrm>
            <a:off x="4800475" y="0"/>
            <a:ext cx="8137375" cy="9814816"/>
          </a:xfrm>
          <a:custGeom>
            <a:avLst/>
            <a:gdLst/>
            <a:ahLst/>
            <a:cxnLst/>
            <a:rect l="l" t="t" r="r" b="b"/>
            <a:pathLst>
              <a:path w="8137375" h="9814816">
                <a:moveTo>
                  <a:pt x="0" y="0"/>
                </a:moveTo>
                <a:lnTo>
                  <a:pt x="8137375" y="0"/>
                </a:lnTo>
                <a:lnTo>
                  <a:pt x="8137375" y="9814816"/>
                </a:lnTo>
                <a:lnTo>
                  <a:pt x="0" y="9814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448598" y="4756133"/>
            <a:ext cx="3922358" cy="769216"/>
            <a:chOff x="0" y="0"/>
            <a:chExt cx="2087272" cy="40933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087272" cy="409336"/>
            </a:xfrm>
            <a:custGeom>
              <a:avLst/>
              <a:gdLst/>
              <a:ahLst/>
              <a:cxnLst/>
              <a:rect l="l" t="t" r="r" b="b"/>
              <a:pathLst>
                <a:path w="2087272" h="409336">
                  <a:moveTo>
                    <a:pt x="1884072" y="0"/>
                  </a:moveTo>
                  <a:cubicBezTo>
                    <a:pt x="1996296" y="0"/>
                    <a:pt x="2087272" y="91633"/>
                    <a:pt x="2087272" y="204668"/>
                  </a:cubicBezTo>
                  <a:cubicBezTo>
                    <a:pt x="2087272" y="317703"/>
                    <a:pt x="1996296" y="409336"/>
                    <a:pt x="1884072" y="409336"/>
                  </a:cubicBezTo>
                  <a:lnTo>
                    <a:pt x="203200" y="409336"/>
                  </a:lnTo>
                  <a:cubicBezTo>
                    <a:pt x="90976" y="409336"/>
                    <a:pt x="0" y="317703"/>
                    <a:pt x="0" y="204668"/>
                  </a:cubicBezTo>
                  <a:cubicBezTo>
                    <a:pt x="0" y="916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2087272" cy="466486"/>
            </a:xfrm>
            <a:prstGeom prst="rect">
              <a:avLst/>
            </a:prstGeom>
          </p:spPr>
          <p:txBody>
            <a:bodyPr lIns="47885" tIns="47885" rIns="47885" bIns="47885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ASHFAQ HASSAN SHIFAT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6222480" y="1229397"/>
            <a:ext cx="4770617" cy="119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2"/>
              </a:lnSpc>
            </a:pPr>
            <a:r>
              <a:rPr lang="en-US" sz="9114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PLAYER2</a:t>
            </a:r>
          </a:p>
        </p:txBody>
      </p:sp>
      <p:sp>
        <p:nvSpPr>
          <p:cNvPr id="14" name="Freeform 14"/>
          <p:cNvSpPr/>
          <p:nvPr/>
        </p:nvSpPr>
        <p:spPr>
          <a:xfrm>
            <a:off x="10816684" y="0"/>
            <a:ext cx="8137375" cy="9814816"/>
          </a:xfrm>
          <a:custGeom>
            <a:avLst/>
            <a:gdLst/>
            <a:ahLst/>
            <a:cxnLst/>
            <a:rect l="l" t="t" r="r" b="b"/>
            <a:pathLst>
              <a:path w="8137375" h="9814816">
                <a:moveTo>
                  <a:pt x="0" y="0"/>
                </a:moveTo>
                <a:lnTo>
                  <a:pt x="8137375" y="0"/>
                </a:lnTo>
                <a:lnTo>
                  <a:pt x="8137375" y="9814816"/>
                </a:lnTo>
                <a:lnTo>
                  <a:pt x="0" y="98148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2623754" y="4758892"/>
            <a:ext cx="4026531" cy="769216"/>
            <a:chOff x="0" y="0"/>
            <a:chExt cx="2142708" cy="40933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42708" cy="409336"/>
            </a:xfrm>
            <a:custGeom>
              <a:avLst/>
              <a:gdLst/>
              <a:ahLst/>
              <a:cxnLst/>
              <a:rect l="l" t="t" r="r" b="b"/>
              <a:pathLst>
                <a:path w="2142708" h="409336">
                  <a:moveTo>
                    <a:pt x="1939508" y="0"/>
                  </a:moveTo>
                  <a:cubicBezTo>
                    <a:pt x="2051732" y="0"/>
                    <a:pt x="2142708" y="91633"/>
                    <a:pt x="2142708" y="204668"/>
                  </a:cubicBezTo>
                  <a:cubicBezTo>
                    <a:pt x="2142708" y="317703"/>
                    <a:pt x="2051732" y="409336"/>
                    <a:pt x="1939508" y="409336"/>
                  </a:cubicBezTo>
                  <a:lnTo>
                    <a:pt x="203200" y="409336"/>
                  </a:lnTo>
                  <a:cubicBezTo>
                    <a:pt x="90976" y="409336"/>
                    <a:pt x="0" y="317703"/>
                    <a:pt x="0" y="204668"/>
                  </a:cubicBezTo>
                  <a:cubicBezTo>
                    <a:pt x="0" y="9163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142708" cy="466486"/>
            </a:xfrm>
            <a:prstGeom prst="rect">
              <a:avLst/>
            </a:prstGeom>
          </p:spPr>
          <p:txBody>
            <a:bodyPr lIns="47885" tIns="47885" rIns="47885" bIns="47885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DEWAN FATIN HASNAT</a:t>
              </a: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2238689" y="1229397"/>
            <a:ext cx="4770617" cy="1192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32"/>
              </a:lnSpc>
            </a:pPr>
            <a:r>
              <a:rPr lang="en-US" sz="9114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PLAYER3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97359" y="1700366"/>
            <a:ext cx="13493282" cy="8586634"/>
          </a:xfrm>
          <a:custGeom>
            <a:avLst/>
            <a:gdLst/>
            <a:ahLst/>
            <a:cxnLst/>
            <a:rect l="l" t="t" r="r" b="b"/>
            <a:pathLst>
              <a:path w="13493282" h="8586634">
                <a:moveTo>
                  <a:pt x="0" y="0"/>
                </a:moveTo>
                <a:lnTo>
                  <a:pt x="13493282" y="0"/>
                </a:lnTo>
                <a:lnTo>
                  <a:pt x="13493282" y="8586634"/>
                </a:lnTo>
                <a:lnTo>
                  <a:pt x="0" y="858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498021" y="2663981"/>
            <a:ext cx="3291959" cy="1335564"/>
            <a:chOff x="0" y="0"/>
            <a:chExt cx="1373742" cy="5573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3742" cy="557334"/>
            </a:xfrm>
            <a:custGeom>
              <a:avLst/>
              <a:gdLst/>
              <a:ahLst/>
              <a:cxnLst/>
              <a:rect l="l" t="t" r="r" b="b"/>
              <a:pathLst>
                <a:path w="1373742" h="557334">
                  <a:moveTo>
                    <a:pt x="1170542" y="0"/>
                  </a:moveTo>
                  <a:cubicBezTo>
                    <a:pt x="1282766" y="0"/>
                    <a:pt x="1373742" y="124763"/>
                    <a:pt x="1373742" y="278667"/>
                  </a:cubicBezTo>
                  <a:cubicBezTo>
                    <a:pt x="1373742" y="432570"/>
                    <a:pt x="1282766" y="557334"/>
                    <a:pt x="1170542" y="557334"/>
                  </a:cubicBezTo>
                  <a:lnTo>
                    <a:pt x="203200" y="557334"/>
                  </a:lnTo>
                  <a:cubicBezTo>
                    <a:pt x="90976" y="557334"/>
                    <a:pt x="0" y="432570"/>
                    <a:pt x="0" y="278667"/>
                  </a:cubicBezTo>
                  <a:cubicBezTo>
                    <a:pt x="0" y="1247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373742" cy="614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INTRODUCTION TO POKER AND AI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02646" y="4383752"/>
            <a:ext cx="9482708" cy="363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2"/>
              </a:lnSpc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Overview of Poker:</a:t>
            </a:r>
          </a:p>
          <a:p>
            <a:pPr marL="578685" lvl="1" indent="-289343" algn="just">
              <a:lnSpc>
                <a:spcPts val="3672"/>
              </a:lnSpc>
              <a:buFont typeface="Arial"/>
              <a:buChar char="•"/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 game of skill, bluffing, and probabilistic outcomes.</a:t>
            </a:r>
          </a:p>
          <a:p>
            <a:pPr marL="578685" lvl="1" indent="-289343" algn="just">
              <a:lnSpc>
                <a:spcPts val="3672"/>
              </a:lnSpc>
              <a:buFont typeface="Arial"/>
              <a:buChar char="•"/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Involves incomplete information and decision-making under uncertainty.</a:t>
            </a:r>
          </a:p>
          <a:p>
            <a:pPr algn="just">
              <a:lnSpc>
                <a:spcPts val="3672"/>
              </a:lnSpc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Why AI in Poker?</a:t>
            </a:r>
          </a:p>
          <a:p>
            <a:pPr marL="578685" lvl="1" indent="-289343" algn="just">
              <a:lnSpc>
                <a:spcPts val="3672"/>
              </a:lnSpc>
              <a:buFont typeface="Arial"/>
              <a:buChar char="•"/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Mimics human decision-making.</a:t>
            </a:r>
          </a:p>
          <a:p>
            <a:pPr marL="578685" lvl="1" indent="-289343" algn="just">
              <a:lnSpc>
                <a:spcPts val="3672"/>
              </a:lnSpc>
              <a:buFont typeface="Arial"/>
              <a:buChar char="•"/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Evaluates risks, probabilities, and optimal strategies.</a:t>
            </a:r>
          </a:p>
          <a:p>
            <a:pPr algn="just">
              <a:lnSpc>
                <a:spcPts val="3672"/>
              </a:lnSpc>
            </a:pPr>
            <a:endParaRPr lang="en-US" sz="2680">
              <a:solidFill>
                <a:srgbClr val="FFFFFF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397359" y="1700366"/>
            <a:ext cx="13493282" cy="8586634"/>
          </a:xfrm>
          <a:custGeom>
            <a:avLst/>
            <a:gdLst/>
            <a:ahLst/>
            <a:cxnLst/>
            <a:rect l="l" t="t" r="r" b="b"/>
            <a:pathLst>
              <a:path w="13493282" h="8586634">
                <a:moveTo>
                  <a:pt x="0" y="0"/>
                </a:moveTo>
                <a:lnTo>
                  <a:pt x="13493282" y="0"/>
                </a:lnTo>
                <a:lnTo>
                  <a:pt x="13493282" y="8586634"/>
                </a:lnTo>
                <a:lnTo>
                  <a:pt x="0" y="858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166609" y="2389448"/>
            <a:ext cx="4482360" cy="1335564"/>
            <a:chOff x="0" y="0"/>
            <a:chExt cx="1870499" cy="5573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870499" cy="557334"/>
            </a:xfrm>
            <a:custGeom>
              <a:avLst/>
              <a:gdLst/>
              <a:ahLst/>
              <a:cxnLst/>
              <a:rect l="l" t="t" r="r" b="b"/>
              <a:pathLst>
                <a:path w="1870499" h="557334">
                  <a:moveTo>
                    <a:pt x="1667299" y="0"/>
                  </a:moveTo>
                  <a:cubicBezTo>
                    <a:pt x="1779523" y="0"/>
                    <a:pt x="1870499" y="124763"/>
                    <a:pt x="1870499" y="278667"/>
                  </a:cubicBezTo>
                  <a:cubicBezTo>
                    <a:pt x="1870499" y="432570"/>
                    <a:pt x="1779523" y="557334"/>
                    <a:pt x="1667299" y="557334"/>
                  </a:cubicBezTo>
                  <a:lnTo>
                    <a:pt x="203200" y="557334"/>
                  </a:lnTo>
                  <a:cubicBezTo>
                    <a:pt x="90976" y="557334"/>
                    <a:pt x="0" y="432570"/>
                    <a:pt x="0" y="278667"/>
                  </a:cubicBezTo>
                  <a:cubicBezTo>
                    <a:pt x="0" y="124763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870499" cy="6144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EXPECTIMINIMAX ALGORITHM OVERVIEW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402646" y="4383752"/>
            <a:ext cx="9482708" cy="455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72"/>
              </a:lnSpc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What is Expectiminimax?</a:t>
            </a:r>
          </a:p>
          <a:p>
            <a:pPr marL="578685" lvl="1" indent="-289343" algn="just">
              <a:lnSpc>
                <a:spcPts val="3672"/>
              </a:lnSpc>
              <a:buFont typeface="Arial"/>
              <a:buChar char="•"/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Extends the Minimax algorithm for games with randomness.</a:t>
            </a:r>
          </a:p>
          <a:p>
            <a:pPr marL="578685" lvl="1" indent="-289343" algn="just">
              <a:lnSpc>
                <a:spcPts val="3672"/>
              </a:lnSpc>
              <a:buFont typeface="Arial"/>
              <a:buChar char="•"/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Handles three nodes: Max (Player decision), Min (Opponent decision), and Chance (Random event like card draws).</a:t>
            </a:r>
          </a:p>
          <a:p>
            <a:pPr algn="just">
              <a:lnSpc>
                <a:spcPts val="3672"/>
              </a:lnSpc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How it Works:</a:t>
            </a:r>
          </a:p>
          <a:p>
            <a:pPr marL="578685" lvl="1" indent="-289343" algn="just">
              <a:lnSpc>
                <a:spcPts val="3672"/>
              </a:lnSpc>
              <a:buFont typeface="Arial"/>
              <a:buChar char="•"/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Max nodes: Choose the maximum utility move.</a:t>
            </a:r>
          </a:p>
          <a:p>
            <a:pPr marL="578685" lvl="1" indent="-289343" algn="just">
              <a:lnSpc>
                <a:spcPts val="3672"/>
              </a:lnSpc>
              <a:buFont typeface="Arial"/>
              <a:buChar char="•"/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Min nodes: Choose the move minimizing the utility.</a:t>
            </a:r>
          </a:p>
          <a:p>
            <a:pPr marL="578685" lvl="1" indent="-289343" algn="just">
              <a:lnSpc>
                <a:spcPts val="3672"/>
              </a:lnSpc>
              <a:buFont typeface="Arial"/>
              <a:buChar char="•"/>
            </a:pPr>
            <a:r>
              <a:rPr lang="en-US" sz="2680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Chance nodes: Compute expected values based on probabilities of outcomes.</a:t>
            </a:r>
          </a:p>
          <a:p>
            <a:pPr algn="just">
              <a:lnSpc>
                <a:spcPts val="3672"/>
              </a:lnSpc>
            </a:pPr>
            <a:endParaRPr lang="en-US" sz="2680">
              <a:solidFill>
                <a:srgbClr val="FFFFFF"/>
              </a:solidFill>
              <a:latin typeface="Contrail One"/>
              <a:ea typeface="Contrail One"/>
              <a:cs typeface="Contrail One"/>
              <a:sym typeface="Contrail On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3277628" y="1199501"/>
            <a:ext cx="11732744" cy="7887998"/>
            <a:chOff x="0" y="0"/>
            <a:chExt cx="1968725" cy="132358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68725" cy="1323587"/>
            </a:xfrm>
            <a:custGeom>
              <a:avLst/>
              <a:gdLst/>
              <a:ahLst/>
              <a:cxnLst/>
              <a:rect l="l" t="t" r="r" b="b"/>
              <a:pathLst>
                <a:path w="1968725" h="1323587">
                  <a:moveTo>
                    <a:pt x="52433" y="0"/>
                  </a:moveTo>
                  <a:lnTo>
                    <a:pt x="1916293" y="0"/>
                  </a:lnTo>
                  <a:cubicBezTo>
                    <a:pt x="1945250" y="0"/>
                    <a:pt x="1968725" y="23475"/>
                    <a:pt x="1968725" y="52433"/>
                  </a:cubicBezTo>
                  <a:lnTo>
                    <a:pt x="1968725" y="1271154"/>
                  </a:lnTo>
                  <a:cubicBezTo>
                    <a:pt x="1968725" y="1300112"/>
                    <a:pt x="1945250" y="1323587"/>
                    <a:pt x="1916293" y="1323587"/>
                  </a:cubicBezTo>
                  <a:lnTo>
                    <a:pt x="52433" y="1323587"/>
                  </a:lnTo>
                  <a:cubicBezTo>
                    <a:pt x="23475" y="1323587"/>
                    <a:pt x="0" y="1300112"/>
                    <a:pt x="0" y="1271154"/>
                  </a:cubicBezTo>
                  <a:lnTo>
                    <a:pt x="0" y="52433"/>
                  </a:lnTo>
                  <a:cubicBezTo>
                    <a:pt x="0" y="23475"/>
                    <a:pt x="23475" y="0"/>
                    <a:pt x="52433" y="0"/>
                  </a:cubicBezTo>
                  <a:close/>
                </a:path>
              </a:pathLst>
            </a:custGeom>
            <a:solidFill>
              <a:srgbClr val="000000"/>
            </a:solidFill>
            <a:ln w="95250" cap="rnd">
              <a:gradFill>
                <a:gsLst>
                  <a:gs pos="0">
                    <a:srgbClr val="F65E9A">
                      <a:alpha val="100000"/>
                    </a:srgbClr>
                  </a:gs>
                  <a:gs pos="100000">
                    <a:srgbClr val="FFDE59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968725" cy="138073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INSTRUCTION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749120" y="4995490"/>
            <a:ext cx="3291959" cy="973875"/>
            <a:chOff x="0" y="0"/>
            <a:chExt cx="1373742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73742" cy="406400"/>
            </a:xfrm>
            <a:custGeom>
              <a:avLst/>
              <a:gdLst/>
              <a:ahLst/>
              <a:cxnLst/>
              <a:rect l="l" t="t" r="r" b="b"/>
              <a:pathLst>
                <a:path w="1373742" h="406400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OPERATOR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178307" y="4995490"/>
            <a:ext cx="3291959" cy="973875"/>
            <a:chOff x="0" y="0"/>
            <a:chExt cx="1373742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73742" cy="406400"/>
            </a:xfrm>
            <a:custGeom>
              <a:avLst/>
              <a:gdLst/>
              <a:ahLst/>
              <a:cxnLst/>
              <a:rect l="l" t="t" r="r" b="b"/>
              <a:pathLst>
                <a:path w="1373742" h="406400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RANDOM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817734" y="6235116"/>
            <a:ext cx="3291959" cy="973875"/>
            <a:chOff x="0" y="0"/>
            <a:chExt cx="1373742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73742" cy="406400"/>
            </a:xfrm>
            <a:custGeom>
              <a:avLst/>
              <a:gdLst/>
              <a:ahLst/>
              <a:cxnLst/>
              <a:rect l="l" t="t" r="r" b="b"/>
              <a:pathLst>
                <a:path w="1373742" h="406400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PYGAME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46921" y="6235116"/>
            <a:ext cx="3291959" cy="973875"/>
            <a:chOff x="0" y="0"/>
            <a:chExt cx="1373742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73742" cy="406400"/>
            </a:xfrm>
            <a:custGeom>
              <a:avLst/>
              <a:gdLst/>
              <a:ahLst/>
              <a:cxnLst/>
              <a:rect l="l" t="t" r="r" b="b"/>
              <a:pathLst>
                <a:path w="1373742" h="406400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OS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5486400" y="9354199"/>
            <a:ext cx="7315200" cy="1396538"/>
          </a:xfrm>
          <a:custGeom>
            <a:avLst/>
            <a:gdLst/>
            <a:ahLst/>
            <a:cxnLst/>
            <a:rect l="l" t="t" r="r" b="b"/>
            <a:pathLst>
              <a:path w="7315200" h="1396538">
                <a:moveTo>
                  <a:pt x="0" y="0"/>
                </a:moveTo>
                <a:lnTo>
                  <a:pt x="7315200" y="0"/>
                </a:lnTo>
                <a:lnTo>
                  <a:pt x="7315200" y="1396538"/>
                </a:lnTo>
                <a:lnTo>
                  <a:pt x="0" y="13965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6221147" y="1986475"/>
            <a:ext cx="5639863" cy="1649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39"/>
              </a:lnSpc>
            </a:pPr>
            <a:r>
              <a:rPr lang="en-US" sz="6468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IMPLEMENTATION DETAILS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7279575" y="7607677"/>
            <a:ext cx="3291959" cy="973875"/>
            <a:chOff x="0" y="0"/>
            <a:chExt cx="1373742" cy="4064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373742" cy="406400"/>
            </a:xfrm>
            <a:custGeom>
              <a:avLst/>
              <a:gdLst/>
              <a:ahLst/>
              <a:cxnLst/>
              <a:rect l="l" t="t" r="r" b="b"/>
              <a:pathLst>
                <a:path w="1373742" h="406400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SYS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279575" y="3754915"/>
            <a:ext cx="3291959" cy="973875"/>
            <a:chOff x="0" y="0"/>
            <a:chExt cx="1373742" cy="4064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373742" cy="406400"/>
            </a:xfrm>
            <a:custGeom>
              <a:avLst/>
              <a:gdLst/>
              <a:ahLst/>
              <a:cxnLst/>
              <a:rect l="l" t="t" r="r" b="b"/>
              <a:pathLst>
                <a:path w="1373742" h="406400">
                  <a:moveTo>
                    <a:pt x="1170542" y="0"/>
                  </a:moveTo>
                  <a:cubicBezTo>
                    <a:pt x="1282766" y="0"/>
                    <a:pt x="1373742" y="90976"/>
                    <a:pt x="1373742" y="203200"/>
                  </a:cubicBezTo>
                  <a:cubicBezTo>
                    <a:pt x="1373742" y="315424"/>
                    <a:pt x="1282766" y="406400"/>
                    <a:pt x="1170542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1373742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LANGUAGE:PYTHON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947461" y="1517424"/>
            <a:ext cx="6639141" cy="11972221"/>
          </a:xfrm>
          <a:custGeom>
            <a:avLst/>
            <a:gdLst/>
            <a:ahLst/>
            <a:cxnLst/>
            <a:rect l="l" t="t" r="r" b="b"/>
            <a:pathLst>
              <a:path w="6639141" h="11972221">
                <a:moveTo>
                  <a:pt x="0" y="0"/>
                </a:moveTo>
                <a:lnTo>
                  <a:pt x="6639141" y="0"/>
                </a:lnTo>
                <a:lnTo>
                  <a:pt x="6639141" y="11972221"/>
                </a:lnTo>
                <a:lnTo>
                  <a:pt x="0" y="119722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7839149" y="6462985"/>
            <a:ext cx="2609702" cy="973875"/>
            <a:chOff x="0" y="0"/>
            <a:chExt cx="1089035" cy="4064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89034" cy="406400"/>
            </a:xfrm>
            <a:custGeom>
              <a:avLst/>
              <a:gdLst/>
              <a:ahLst/>
              <a:cxnLst/>
              <a:rect l="l" t="t" r="r" b="b"/>
              <a:pathLst>
                <a:path w="1089034" h="406400">
                  <a:moveTo>
                    <a:pt x="885834" y="0"/>
                  </a:moveTo>
                  <a:cubicBezTo>
                    <a:pt x="998059" y="0"/>
                    <a:pt x="1089034" y="90976"/>
                    <a:pt x="1089034" y="203200"/>
                  </a:cubicBezTo>
                  <a:cubicBezTo>
                    <a:pt x="1089034" y="315424"/>
                    <a:pt x="998059" y="406400"/>
                    <a:pt x="88583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AD44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089035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Contrail One"/>
                  <a:ea typeface="Contrail One"/>
                  <a:cs typeface="Contrail One"/>
                  <a:sym typeface="Contrail One"/>
                </a:rPr>
                <a:t>PLAY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613490" y="3795860"/>
            <a:ext cx="5061019" cy="2464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476"/>
              </a:lnSpc>
            </a:pPr>
            <a:r>
              <a:rPr lang="en-US" sz="9669">
                <a:solidFill>
                  <a:srgbClr val="FFFFFF"/>
                </a:solidFill>
                <a:latin typeface="Contrail One"/>
                <a:ea typeface="Contrail One"/>
                <a:cs typeface="Contrail One"/>
                <a:sym typeface="Contrail One"/>
              </a:rPr>
              <a:t>ARE YOU READY?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66299" y="1456666"/>
            <a:ext cx="10355402" cy="8830334"/>
          </a:xfrm>
          <a:custGeom>
            <a:avLst/>
            <a:gdLst/>
            <a:ahLst/>
            <a:cxnLst/>
            <a:rect l="l" t="t" r="r" b="b"/>
            <a:pathLst>
              <a:path w="10355402" h="8830334">
                <a:moveTo>
                  <a:pt x="0" y="0"/>
                </a:moveTo>
                <a:lnTo>
                  <a:pt x="10355402" y="0"/>
                </a:lnTo>
                <a:lnTo>
                  <a:pt x="10355402" y="8830334"/>
                </a:lnTo>
                <a:lnTo>
                  <a:pt x="0" y="8830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966299" y="1456666"/>
            <a:ext cx="10355402" cy="6996649"/>
          </a:xfrm>
          <a:custGeom>
            <a:avLst/>
            <a:gdLst/>
            <a:ahLst/>
            <a:cxnLst/>
            <a:rect l="l" t="t" r="r" b="b"/>
            <a:pathLst>
              <a:path w="10355402" h="6996649">
                <a:moveTo>
                  <a:pt x="0" y="0"/>
                </a:moveTo>
                <a:lnTo>
                  <a:pt x="10355402" y="0"/>
                </a:lnTo>
                <a:lnTo>
                  <a:pt x="10355402" y="6996649"/>
                </a:lnTo>
                <a:lnTo>
                  <a:pt x="0" y="69966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145" r="-13145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8592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66299" y="1456666"/>
            <a:ext cx="10355402" cy="8830334"/>
          </a:xfrm>
          <a:custGeom>
            <a:avLst/>
            <a:gdLst/>
            <a:ahLst/>
            <a:cxnLst/>
            <a:rect l="l" t="t" r="r" b="b"/>
            <a:pathLst>
              <a:path w="10355402" h="8830334">
                <a:moveTo>
                  <a:pt x="0" y="0"/>
                </a:moveTo>
                <a:lnTo>
                  <a:pt x="10355402" y="0"/>
                </a:lnTo>
                <a:lnTo>
                  <a:pt x="10355402" y="8830334"/>
                </a:lnTo>
                <a:lnTo>
                  <a:pt x="0" y="8830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13690" y="1700079"/>
            <a:ext cx="9500152" cy="5741617"/>
          </a:xfrm>
          <a:custGeom>
            <a:avLst/>
            <a:gdLst/>
            <a:ahLst/>
            <a:cxnLst/>
            <a:rect l="l" t="t" r="r" b="b"/>
            <a:pathLst>
              <a:path w="9500152" h="5741617">
                <a:moveTo>
                  <a:pt x="0" y="0"/>
                </a:moveTo>
                <a:lnTo>
                  <a:pt x="9500152" y="0"/>
                </a:lnTo>
                <a:lnTo>
                  <a:pt x="9500152" y="5741617"/>
                </a:lnTo>
                <a:lnTo>
                  <a:pt x="0" y="574161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737" r="-8067" b="-737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AD1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66878" y="0"/>
            <a:ext cx="9351049" cy="10287000"/>
          </a:xfrm>
          <a:custGeom>
            <a:avLst/>
            <a:gdLst/>
            <a:ahLst/>
            <a:cxnLst/>
            <a:rect l="l" t="t" r="r" b="b"/>
            <a:pathLst>
              <a:path w="9351049" h="10287000">
                <a:moveTo>
                  <a:pt x="0" y="0"/>
                </a:moveTo>
                <a:lnTo>
                  <a:pt x="9351048" y="0"/>
                </a:lnTo>
                <a:lnTo>
                  <a:pt x="93510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91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0209848" cy="10287000"/>
          </a:xfrm>
          <a:custGeom>
            <a:avLst/>
            <a:gdLst/>
            <a:ahLst/>
            <a:cxnLst/>
            <a:rect l="l" t="t" r="r" b="b"/>
            <a:pathLst>
              <a:path w="10209848" h="10287000">
                <a:moveTo>
                  <a:pt x="0" y="0"/>
                </a:moveTo>
                <a:lnTo>
                  <a:pt x="10209848" y="0"/>
                </a:lnTo>
                <a:lnTo>
                  <a:pt x="1020984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66299" y="1456666"/>
            <a:ext cx="10355402" cy="8830334"/>
          </a:xfrm>
          <a:custGeom>
            <a:avLst/>
            <a:gdLst/>
            <a:ahLst/>
            <a:cxnLst/>
            <a:rect l="l" t="t" r="r" b="b"/>
            <a:pathLst>
              <a:path w="10355402" h="8830334">
                <a:moveTo>
                  <a:pt x="0" y="0"/>
                </a:moveTo>
                <a:lnTo>
                  <a:pt x="10355402" y="0"/>
                </a:lnTo>
                <a:lnTo>
                  <a:pt x="10355402" y="8830334"/>
                </a:lnTo>
                <a:lnTo>
                  <a:pt x="0" y="88303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4401537" y="1713203"/>
            <a:ext cx="9653867" cy="5600452"/>
          </a:xfrm>
          <a:custGeom>
            <a:avLst/>
            <a:gdLst/>
            <a:ahLst/>
            <a:cxnLst/>
            <a:rect l="l" t="t" r="r" b="b"/>
            <a:pathLst>
              <a:path w="9653867" h="5600452">
                <a:moveTo>
                  <a:pt x="0" y="0"/>
                </a:moveTo>
                <a:lnTo>
                  <a:pt x="9653867" y="0"/>
                </a:lnTo>
                <a:lnTo>
                  <a:pt x="9653867" y="5600451"/>
                </a:lnTo>
                <a:lnTo>
                  <a:pt x="0" y="56004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90" r="-26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Green Modern Gradient Trivia Night Game Presentation</dc:title>
  <cp:lastModifiedBy>Fatin Dewan Niloy</cp:lastModifiedBy>
  <cp:revision>2</cp:revision>
  <dcterms:created xsi:type="dcterms:W3CDTF">2006-08-16T00:00:00Z</dcterms:created>
  <dcterms:modified xsi:type="dcterms:W3CDTF">2024-11-25T16:06:47Z</dcterms:modified>
  <dc:identifier>DAGXaLusT74</dc:identifier>
</cp:coreProperties>
</file>